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</p:sldIdLst>
  <p:sldSz cy="5143500" cx="9144000"/>
  <p:notesSz cx="6858000" cy="9144000"/>
  <p:embeddedFontLst>
    <p:embeddedFont>
      <p:font typeface="Economica"/>
      <p:regular r:id="rId16"/>
      <p:bold r:id="rId17"/>
      <p:italic r:id="rId18"/>
      <p:boldItalic r:id="rId19"/>
    </p:embeddedFont>
    <p:embeddedFont>
      <p:font typeface="Open Sans"/>
      <p:regular r:id="rId20"/>
      <p:bold r:id="rId21"/>
      <p:italic r:id="rId22"/>
      <p:boldItalic r:id="rId2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OpenSans-regular.fntdata"/><Relationship Id="rId11" Type="http://schemas.openxmlformats.org/officeDocument/2006/relationships/slide" Target="slides/slide6.xml"/><Relationship Id="rId22" Type="http://schemas.openxmlformats.org/officeDocument/2006/relationships/font" Target="fonts/OpenSans-italic.fntdata"/><Relationship Id="rId10" Type="http://schemas.openxmlformats.org/officeDocument/2006/relationships/slide" Target="slides/slide5.xml"/><Relationship Id="rId21" Type="http://schemas.openxmlformats.org/officeDocument/2006/relationships/font" Target="fonts/OpenSans-bold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23" Type="http://schemas.openxmlformats.org/officeDocument/2006/relationships/font" Target="fonts/OpenSans-boldItalic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font" Target="fonts/Economica-bold.fntdata"/><Relationship Id="rId16" Type="http://schemas.openxmlformats.org/officeDocument/2006/relationships/font" Target="fonts/Economica-regular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Economica-boldItalic.fntdata"/><Relationship Id="rId6" Type="http://schemas.openxmlformats.org/officeDocument/2006/relationships/slide" Target="slides/slide1.xml"/><Relationship Id="rId18" Type="http://schemas.openxmlformats.org/officeDocument/2006/relationships/font" Target="fonts/Economica-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e2eacb2255_0_1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" name="Google Shape;142;ge2eacb2255_0_1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e2eacb2255_0_10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ge2eacb2255_0_10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e2eacb2255_0_1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e2eacb2255_0_1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e2eacb2255_0_1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ge2eacb2255_0_1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e2eacb2255_0_1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Google Shape;93;ge2eacb2255_0_1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29336e1a493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29336e1a493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29336e1a493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Google Shape;112;g29336e1a493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29336e1a493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Google Shape;123;g29336e1a493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e2eacb2255_0_1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Google Shape;134;ge2eacb2255_0_1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2744013" y="756700"/>
            <a:ext cx="1081625" cy="1124950"/>
          </a:xfrm>
          <a:custGeom>
            <a:rect b="b" l="l" r="r" t="t"/>
            <a:pathLst>
              <a:path extrusionOk="0" h="44998" w="43265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cap="flat" cmpd="sng" w="28575">
            <a:solidFill>
              <a:schemeClr val="lt2"/>
            </a:solidFill>
            <a:prstDash val="solid"/>
            <a:miter lim="8000"/>
            <a:headEnd len="sm" w="sm" type="none"/>
            <a:tailEnd len="sm" w="sm" type="none"/>
          </a:ln>
        </p:spPr>
      </p:sp>
      <p:sp>
        <p:nvSpPr>
          <p:cNvPr id="11" name="Google Shape;11;p2"/>
          <p:cNvSpPr/>
          <p:nvPr/>
        </p:nvSpPr>
        <p:spPr>
          <a:xfrm rot="10800000">
            <a:off x="5318350" y="3266725"/>
            <a:ext cx="1081625" cy="1124950"/>
          </a:xfrm>
          <a:custGeom>
            <a:rect b="b" l="l" r="r" t="t"/>
            <a:pathLst>
              <a:path extrusionOk="0" h="44998" w="43265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cap="flat" cmpd="sng" w="28575">
            <a:solidFill>
              <a:schemeClr val="lt2"/>
            </a:solidFill>
            <a:prstDash val="solid"/>
            <a:miter lim="8000"/>
            <a:headEnd len="sm" w="sm" type="none"/>
            <a:tailEnd len="sm" w="sm" type="none"/>
          </a:ln>
        </p:spPr>
      </p:sp>
      <p:sp>
        <p:nvSpPr>
          <p:cNvPr id="12" name="Google Shape;12;p2"/>
          <p:cNvSpPr txBox="1"/>
          <p:nvPr>
            <p:ph type="ctrTitle"/>
          </p:nvPr>
        </p:nvSpPr>
        <p:spPr>
          <a:xfrm>
            <a:off x="3044700" y="1444255"/>
            <a:ext cx="3054600" cy="153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3044700" y="3116580"/>
            <a:ext cx="3054600" cy="70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11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" name="Google Shape;53;p11"/>
          <p:cNvSpPr txBox="1"/>
          <p:nvPr>
            <p:ph hasCustomPrompt="1" type="title"/>
          </p:nvPr>
        </p:nvSpPr>
        <p:spPr>
          <a:xfrm>
            <a:off x="311700" y="957125"/>
            <a:ext cx="8520600" cy="212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4" name="Google Shape;54;p11"/>
          <p:cNvSpPr txBox="1"/>
          <p:nvPr>
            <p:ph idx="1" type="body"/>
          </p:nvPr>
        </p:nvSpPr>
        <p:spPr>
          <a:xfrm>
            <a:off x="311700" y="3162000"/>
            <a:ext cx="8520600" cy="107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5" name="Google Shape;55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/>
          <p:nvPr/>
        </p:nvSpPr>
        <p:spPr>
          <a:xfrm flipH="1">
            <a:off x="7595938" y="460225"/>
            <a:ext cx="1081625" cy="1124950"/>
          </a:xfrm>
          <a:custGeom>
            <a:rect b="b" l="l" r="r" t="t"/>
            <a:pathLst>
              <a:path extrusionOk="0" h="44998" w="43265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cap="flat" cmpd="sng" w="28575">
            <a:solidFill>
              <a:schemeClr val="lt2"/>
            </a:solidFill>
            <a:prstDash val="solid"/>
            <a:miter lim="8000"/>
            <a:headEnd len="sm" w="sm" type="none"/>
            <a:tailEnd len="sm" w="sm" type="none"/>
          </a:ln>
        </p:spPr>
      </p:sp>
      <p:sp>
        <p:nvSpPr>
          <p:cNvPr id="17" name="Google Shape;17;p3"/>
          <p:cNvSpPr/>
          <p:nvPr/>
        </p:nvSpPr>
        <p:spPr>
          <a:xfrm flipH="1" rot="10800000">
            <a:off x="466425" y="3558325"/>
            <a:ext cx="1081625" cy="1124950"/>
          </a:xfrm>
          <a:custGeom>
            <a:rect b="b" l="l" r="r" t="t"/>
            <a:pathLst>
              <a:path extrusionOk="0" h="44998" w="43265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cap="flat" cmpd="sng" w="28575">
            <a:solidFill>
              <a:schemeClr val="lt2"/>
            </a:solidFill>
            <a:prstDash val="solid"/>
            <a:miter lim="8000"/>
            <a:headEnd len="sm" w="sm" type="none"/>
            <a:tailEnd len="sm" w="sm" type="none"/>
          </a:ln>
        </p:spPr>
      </p:sp>
      <p:sp>
        <p:nvSpPr>
          <p:cNvPr id="18" name="Google Shape;18;p3"/>
          <p:cNvSpPr txBox="1"/>
          <p:nvPr>
            <p:ph type="title"/>
          </p:nvPr>
        </p:nvSpPr>
        <p:spPr>
          <a:xfrm>
            <a:off x="773700" y="1806450"/>
            <a:ext cx="7596600" cy="1530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19" name="Google Shape;19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4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" name="Google Shape;22;p4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" type="body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" name="Google Shape;24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5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27" name="Google Shape;27;p5"/>
          <p:cNvSpPr txBox="1"/>
          <p:nvPr>
            <p:ph idx="1" type="body"/>
          </p:nvPr>
        </p:nvSpPr>
        <p:spPr>
          <a:xfrm>
            <a:off x="311700" y="1225225"/>
            <a:ext cx="39999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8" name="Google Shape;28;p5"/>
          <p:cNvSpPr txBox="1"/>
          <p:nvPr>
            <p:ph idx="2" type="body"/>
          </p:nvPr>
        </p:nvSpPr>
        <p:spPr>
          <a:xfrm>
            <a:off x="4832400" y="1225225"/>
            <a:ext cx="39999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" name="Google Shape;29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6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32" name="Google Shape;32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35" name="Google Shape;35;p7"/>
          <p:cNvSpPr txBox="1"/>
          <p:nvPr>
            <p:ph idx="1" type="body"/>
          </p:nvPr>
        </p:nvSpPr>
        <p:spPr>
          <a:xfrm>
            <a:off x="311700" y="1399400"/>
            <a:ext cx="2808000" cy="278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6" name="Google Shape;36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8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" name="Google Shape;39;p8"/>
          <p:cNvSpPr txBox="1"/>
          <p:nvPr>
            <p:ph type="title"/>
          </p:nvPr>
        </p:nvSpPr>
        <p:spPr>
          <a:xfrm>
            <a:off x="490250" y="450150"/>
            <a:ext cx="5878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40" name="Google Shape;40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9"/>
          <p:cNvSpPr/>
          <p:nvPr/>
        </p:nvSpPr>
        <p:spPr>
          <a:xfrm>
            <a:off x="4572000" y="-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3" name="Google Shape;43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4" name="Google Shape;44;p9"/>
          <p:cNvSpPr txBox="1"/>
          <p:nvPr>
            <p:ph type="title"/>
          </p:nvPr>
        </p:nvSpPr>
        <p:spPr>
          <a:xfrm>
            <a:off x="265500" y="929275"/>
            <a:ext cx="4045200" cy="178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45" name="Google Shape;45;p9"/>
          <p:cNvSpPr txBox="1"/>
          <p:nvPr>
            <p:ph idx="1" type="subTitle"/>
          </p:nvPr>
        </p:nvSpPr>
        <p:spPr>
          <a:xfrm>
            <a:off x="265500" y="2769001"/>
            <a:ext cx="4045200" cy="157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9pPr>
          </a:lstStyle>
          <a:p/>
        </p:txBody>
      </p:sp>
      <p:sp>
        <p:nvSpPr>
          <p:cNvPr id="46" name="Google Shape;46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7" name="Google Shape;47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0"/>
          <p:cNvSpPr txBox="1"/>
          <p:nvPr>
            <p:ph idx="1" type="body"/>
          </p:nvPr>
        </p:nvSpPr>
        <p:spPr>
          <a:xfrm>
            <a:off x="319500" y="421892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1pPr>
          </a:lstStyle>
          <a:p/>
        </p:txBody>
      </p:sp>
      <p:sp>
        <p:nvSpPr>
          <p:cNvPr id="50" name="Google Shape;50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lux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pen Sans"/>
              <a:buChar char="●"/>
              <a:defRPr sz="1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○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■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●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○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■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●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○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■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1pPr>
            <a:lvl2pPr lvl="1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2pPr>
            <a:lvl3pPr lvl="2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3pPr>
            <a:lvl4pPr lvl="3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4pPr>
            <a:lvl5pPr lvl="4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5pPr>
            <a:lvl6pPr lvl="5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6pPr>
            <a:lvl7pPr lvl="6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7pPr>
            <a:lvl8pPr lvl="7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8pPr>
            <a:lvl9pPr lvl="8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5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5.png"/><Relationship Id="rId4" Type="http://schemas.openxmlformats.org/officeDocument/2006/relationships/image" Target="../media/image1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4.png"/><Relationship Id="rId4" Type="http://schemas.openxmlformats.org/officeDocument/2006/relationships/image" Target="../media/image13.png"/><Relationship Id="rId5" Type="http://schemas.openxmlformats.org/officeDocument/2006/relationships/image" Target="../media/image9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7.png"/><Relationship Id="rId4" Type="http://schemas.openxmlformats.org/officeDocument/2006/relationships/image" Target="../media/image10.png"/><Relationship Id="rId5" Type="http://schemas.openxmlformats.org/officeDocument/2006/relationships/image" Target="../media/image12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1.png"/><Relationship Id="rId4" Type="http://schemas.openxmlformats.org/officeDocument/2006/relationships/image" Target="../media/image6.png"/><Relationship Id="rId5" Type="http://schemas.openxmlformats.org/officeDocument/2006/relationships/image" Target="../media/image4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3"/>
          <p:cNvSpPr txBox="1"/>
          <p:nvPr>
            <p:ph idx="1" type="subTitle"/>
          </p:nvPr>
        </p:nvSpPr>
        <p:spPr>
          <a:xfrm>
            <a:off x="2982600" y="2613605"/>
            <a:ext cx="3054600" cy="70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u="sng"/>
              <a:t>Break your shackles of poverty with us !!</a:t>
            </a:r>
            <a:endParaRPr b="1" u="sng"/>
          </a:p>
        </p:txBody>
      </p:sp>
      <p:pic>
        <p:nvPicPr>
          <p:cNvPr id="63" name="Google Shape;63;p13"/>
          <p:cNvPicPr preferRelativeResize="0"/>
          <p:nvPr/>
        </p:nvPicPr>
        <p:blipFill>
          <a:blip r:embed="rId3">
            <a:alphaModFix amt="32000"/>
          </a:blip>
          <a:stretch>
            <a:fillRect/>
          </a:stretch>
        </p:blipFill>
        <p:spPr>
          <a:xfrm>
            <a:off x="395075" y="490050"/>
            <a:ext cx="8363550" cy="4361800"/>
          </a:xfrm>
          <a:prstGeom prst="rect">
            <a:avLst/>
          </a:prstGeom>
          <a:noFill/>
          <a:ln cap="flat" cmpd="sng" w="2857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64" name="Google Shape;64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65" name="Google Shape;65;p13"/>
          <p:cNvSpPr txBox="1"/>
          <p:nvPr>
            <p:ph type="ctrTitle"/>
          </p:nvPr>
        </p:nvSpPr>
        <p:spPr>
          <a:xfrm>
            <a:off x="3044700" y="1162724"/>
            <a:ext cx="3054600" cy="1818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977" u="sng"/>
              <a:t>Nan Mudhalvan Project:Digital Marketing </a:t>
            </a:r>
            <a:endParaRPr sz="2977" u="sng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977" u="sng"/>
              <a:t>Work hive: Social ads</a:t>
            </a:r>
            <a:endParaRPr sz="2977" u="sng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u="sng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22"/>
          <p:cNvSpPr/>
          <p:nvPr/>
        </p:nvSpPr>
        <p:spPr>
          <a:xfrm>
            <a:off x="781050" y="1996027"/>
            <a:ext cx="7645830" cy="1120523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0" i="0">
                <a:ln cap="flat" cmpd="sng" w="9525">
                  <a:solidFill>
                    <a:schemeClr val="dk2"/>
                  </a:solidFill>
                  <a:prstDash val="solid"/>
                  <a:round/>
                  <a:headEnd len="sm" w="sm" type="none"/>
                  <a:tailEnd len="sm" w="sm" type="none"/>
                </a:ln>
                <a:solidFill>
                  <a:schemeClr val="dk1"/>
                </a:solidFill>
                <a:latin typeface="Times New Roman"/>
              </a:rPr>
              <a:t>Thank You !</a:t>
            </a:r>
          </a:p>
        </p:txBody>
      </p:sp>
      <p:pic>
        <p:nvPicPr>
          <p:cNvPr id="145" name="Google Shape;145;p22"/>
          <p:cNvPicPr preferRelativeResize="0"/>
          <p:nvPr/>
        </p:nvPicPr>
        <p:blipFill>
          <a:blip r:embed="rId3">
            <a:alphaModFix amt="35000"/>
          </a:blip>
          <a:stretch>
            <a:fillRect/>
          </a:stretch>
        </p:blipFill>
        <p:spPr>
          <a:xfrm>
            <a:off x="418251" y="454525"/>
            <a:ext cx="8270375" cy="4129975"/>
          </a:xfrm>
          <a:prstGeom prst="rect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46" name="Google Shape;146;p2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4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u="sng"/>
              <a:t>Introduction:</a:t>
            </a:r>
            <a:endParaRPr b="1" u="sng"/>
          </a:p>
        </p:txBody>
      </p:sp>
      <p:sp>
        <p:nvSpPr>
          <p:cNvPr id="71" name="Google Shape;71;p14"/>
          <p:cNvSpPr txBox="1"/>
          <p:nvPr>
            <p:ph idx="1" type="body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We have chosen a project in the Community level to elevate the lives of people below the poverty line by aiding them to search a suitable job related to their set of skills using the forum Work hive.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This project aims to illuminate their skills and be better in their field of expertise.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Many companies those of Start-ups are also benefited by this project. </a:t>
            </a:r>
            <a:r>
              <a:rPr lang="en-GB"/>
              <a:t>To add upon, different sectors are covered in this project which includes people with different skills.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The main outcome of this forum is to establish these people in their respective fields.</a:t>
            </a:r>
            <a:endParaRPr/>
          </a:p>
        </p:txBody>
      </p:sp>
      <p:sp>
        <p:nvSpPr>
          <p:cNvPr id="72" name="Google Shape;72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pic>
        <p:nvPicPr>
          <p:cNvPr id="73" name="Google Shape;73;p14"/>
          <p:cNvPicPr preferRelativeResize="0"/>
          <p:nvPr/>
        </p:nvPicPr>
        <p:blipFill>
          <a:blip r:embed="rId3">
            <a:alphaModFix amt="35000"/>
          </a:blip>
          <a:stretch>
            <a:fillRect/>
          </a:stretch>
        </p:blipFill>
        <p:spPr>
          <a:xfrm>
            <a:off x="311700" y="315925"/>
            <a:ext cx="8470100" cy="4263300"/>
          </a:xfrm>
          <a:prstGeom prst="rect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5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u="sng"/>
              <a:t>Background:</a:t>
            </a:r>
            <a:endParaRPr b="1" u="sng"/>
          </a:p>
        </p:txBody>
      </p:sp>
      <p:sp>
        <p:nvSpPr>
          <p:cNvPr id="79" name="Google Shape;79;p15"/>
          <p:cNvSpPr txBox="1"/>
          <p:nvPr>
            <p:ph idx="1" type="body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Justice for the Act of Remuneration.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Helping people to stabilize their lives.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Declination of Poverty (If done in a long-term process).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Establishing and encouraging Start-ups.</a:t>
            </a:r>
            <a:endParaRPr/>
          </a:p>
          <a:p>
            <a:pPr indent="0" lvl="0" marL="4572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80" name="Google Shape;80;p15"/>
          <p:cNvPicPr preferRelativeResize="0"/>
          <p:nvPr/>
        </p:nvPicPr>
        <p:blipFill>
          <a:blip r:embed="rId3">
            <a:alphaModFix amt="29000"/>
          </a:blip>
          <a:stretch>
            <a:fillRect/>
          </a:stretch>
        </p:blipFill>
        <p:spPr>
          <a:xfrm>
            <a:off x="360000" y="315925"/>
            <a:ext cx="8421800" cy="4372850"/>
          </a:xfrm>
          <a:prstGeom prst="rect">
            <a:avLst/>
          </a:prstGeom>
          <a:noFill/>
          <a:ln cap="flat" cmpd="sng" w="2857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81" name="Google Shape;81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pic>
        <p:nvPicPr>
          <p:cNvPr id="82" name="Google Shape;82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044425" y="2915125"/>
            <a:ext cx="2160100" cy="1470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6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u="sng"/>
              <a:t>Working of the project:</a:t>
            </a:r>
            <a:endParaRPr b="1" u="sng"/>
          </a:p>
        </p:txBody>
      </p:sp>
      <p:sp>
        <p:nvSpPr>
          <p:cNvPr id="88" name="Google Shape;88;p16"/>
          <p:cNvSpPr txBox="1"/>
          <p:nvPr>
            <p:ph idx="1" type="body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There are essentially three steps which must be completed in order to make this project a winner. The three steps are mentioned below:</a:t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❖"/>
            </a:pPr>
            <a:r>
              <a:rPr b="1" lang="en-GB"/>
              <a:t>Research about the people:</a:t>
            </a:r>
            <a:r>
              <a:rPr lang="en-GB"/>
              <a:t> (Field work-Data collection and storing)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➢"/>
            </a:pPr>
            <a:r>
              <a:rPr b="1" lang="en-GB"/>
              <a:t>Wages </a:t>
            </a:r>
            <a:r>
              <a:rPr lang="en-GB"/>
              <a:t>they expect and get are </a:t>
            </a:r>
            <a:r>
              <a:rPr b="1" lang="en-GB"/>
              <a:t>analysed</a:t>
            </a:r>
            <a:r>
              <a:rPr lang="en-GB"/>
              <a:t>.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➢"/>
            </a:pPr>
            <a:r>
              <a:rPr b="1" lang="en-GB"/>
              <a:t>Skills, Educational Qualification</a:t>
            </a:r>
            <a:r>
              <a:rPr lang="en-GB"/>
              <a:t> and </a:t>
            </a:r>
            <a:r>
              <a:rPr b="1" lang="en-GB"/>
              <a:t>experience they are equipped</a:t>
            </a:r>
            <a:r>
              <a:rPr lang="en-GB"/>
              <a:t> with.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❖"/>
            </a:pPr>
            <a:r>
              <a:rPr b="1" lang="en-GB"/>
              <a:t>Analysis about their Hives:</a:t>
            </a:r>
            <a:endParaRPr b="1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❖"/>
            </a:pPr>
            <a:r>
              <a:rPr b="1" lang="en-GB"/>
              <a:t>Linking people and company workers:</a:t>
            </a:r>
            <a:endParaRPr b="1"/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0" lvl="0" marL="4572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b="1"/>
          </a:p>
        </p:txBody>
      </p:sp>
      <p:sp>
        <p:nvSpPr>
          <p:cNvPr id="89" name="Google Shape;89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pic>
        <p:nvPicPr>
          <p:cNvPr id="90" name="Google Shape;90;p16"/>
          <p:cNvPicPr preferRelativeResize="0"/>
          <p:nvPr/>
        </p:nvPicPr>
        <p:blipFill>
          <a:blip r:embed="rId3">
            <a:alphaModFix amt="35000"/>
          </a:blip>
          <a:stretch>
            <a:fillRect/>
          </a:stretch>
        </p:blipFill>
        <p:spPr>
          <a:xfrm>
            <a:off x="311700" y="315925"/>
            <a:ext cx="8470100" cy="4263300"/>
          </a:xfrm>
          <a:prstGeom prst="rect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7"/>
          <p:cNvSpPr txBox="1"/>
          <p:nvPr>
            <p:ph idx="1" type="body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9144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Start-ups, Jobs and Companies are identified. After that  we discuss about their requirements and their demands.</a:t>
            </a:r>
            <a:endParaRPr/>
          </a:p>
          <a:p>
            <a:pPr indent="-342900" lvl="0" marL="9144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Advertising via Social media platforms.</a:t>
            </a:r>
            <a:endParaRPr/>
          </a:p>
          <a:p>
            <a:pPr indent="-342900" lvl="0" marL="9144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Instagram is the desired platform to upload.</a:t>
            </a:r>
            <a:endParaRPr/>
          </a:p>
          <a:p>
            <a:pPr indent="0" lvl="0" marL="9144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96" name="Google Shape;96;p17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u="sng"/>
              <a:t>Role of branding:</a:t>
            </a:r>
            <a:endParaRPr b="1" u="sng"/>
          </a:p>
        </p:txBody>
      </p:sp>
      <p:pic>
        <p:nvPicPr>
          <p:cNvPr id="97" name="Google Shape;97;p17"/>
          <p:cNvPicPr preferRelativeResize="0"/>
          <p:nvPr/>
        </p:nvPicPr>
        <p:blipFill>
          <a:blip r:embed="rId3">
            <a:alphaModFix amt="35000"/>
          </a:blip>
          <a:stretch>
            <a:fillRect/>
          </a:stretch>
        </p:blipFill>
        <p:spPr>
          <a:xfrm>
            <a:off x="336950" y="252024"/>
            <a:ext cx="8470100" cy="4411200"/>
          </a:xfrm>
          <a:prstGeom prst="rect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98" name="Google Shape;98;p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8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u="sng"/>
              <a:t>Steps to create an ad poster:</a:t>
            </a:r>
            <a:endParaRPr b="1" u="sng"/>
          </a:p>
        </p:txBody>
      </p:sp>
      <p:sp>
        <p:nvSpPr>
          <p:cNvPr id="104" name="Google Shape;104;p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pic>
        <p:nvPicPr>
          <p:cNvPr id="105" name="Google Shape;105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7353" y="1105825"/>
            <a:ext cx="2130025" cy="3774276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06" name="Google Shape;106;p18"/>
          <p:cNvSpPr/>
          <p:nvPr/>
        </p:nvSpPr>
        <p:spPr>
          <a:xfrm>
            <a:off x="2840925" y="2571750"/>
            <a:ext cx="616200" cy="3936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107" name="Google Shape;107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640675" y="1105825"/>
            <a:ext cx="2101750" cy="3774275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08" name="Google Shape;108;p18"/>
          <p:cNvSpPr/>
          <p:nvPr/>
        </p:nvSpPr>
        <p:spPr>
          <a:xfrm>
            <a:off x="5858782" y="2571750"/>
            <a:ext cx="616200" cy="3936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109" name="Google Shape;109;p1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627375" y="1147225"/>
            <a:ext cx="2130025" cy="3774275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19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Posting a sponsored ad:</a:t>
            </a:r>
            <a:endParaRPr/>
          </a:p>
        </p:txBody>
      </p:sp>
      <p:sp>
        <p:nvSpPr>
          <p:cNvPr id="115" name="Google Shape;115;p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pic>
        <p:nvPicPr>
          <p:cNvPr id="116" name="Google Shape;116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3176" y="1147224"/>
            <a:ext cx="2059834" cy="3818125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17" name="Google Shape;117;p19"/>
          <p:cNvSpPr/>
          <p:nvPr/>
        </p:nvSpPr>
        <p:spPr>
          <a:xfrm>
            <a:off x="2726327" y="2571750"/>
            <a:ext cx="472800" cy="3936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118" name="Google Shape;118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499207" y="1147225"/>
            <a:ext cx="2059826" cy="3818125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119" name="Google Shape;119;p1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565225" y="1147225"/>
            <a:ext cx="2063926" cy="3818125"/>
          </a:xfrm>
          <a:prstGeom prst="rect">
            <a:avLst/>
          </a:prstGeom>
          <a:noFill/>
          <a:ln>
            <a:noFill/>
          </a:ln>
        </p:spPr>
      </p:pic>
      <p:sp>
        <p:nvSpPr>
          <p:cNvPr id="120" name="Google Shape;120;p19"/>
          <p:cNvSpPr/>
          <p:nvPr/>
        </p:nvSpPr>
        <p:spPr>
          <a:xfrm>
            <a:off x="5825727" y="2571750"/>
            <a:ext cx="472800" cy="3936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20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GB" u="sng"/>
              <a:t>Posting a sponsored ad:</a:t>
            </a:r>
            <a:endParaRPr b="1" u="sng"/>
          </a:p>
        </p:txBody>
      </p:sp>
      <p:sp>
        <p:nvSpPr>
          <p:cNvPr id="126" name="Google Shape;126;p2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pic>
        <p:nvPicPr>
          <p:cNvPr id="127" name="Google Shape;127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8600" y="1061275"/>
            <a:ext cx="1991475" cy="3832474"/>
          </a:xfrm>
          <a:prstGeom prst="rect">
            <a:avLst/>
          </a:prstGeom>
          <a:noFill/>
          <a:ln>
            <a:noFill/>
          </a:ln>
        </p:spPr>
      </p:pic>
      <p:sp>
        <p:nvSpPr>
          <p:cNvPr id="128" name="Google Shape;128;p20"/>
          <p:cNvSpPr/>
          <p:nvPr/>
        </p:nvSpPr>
        <p:spPr>
          <a:xfrm>
            <a:off x="2726327" y="2571750"/>
            <a:ext cx="472800" cy="3936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129" name="Google Shape;129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459525" y="1061275"/>
            <a:ext cx="1991475" cy="3832474"/>
          </a:xfrm>
          <a:prstGeom prst="rect">
            <a:avLst/>
          </a:prstGeom>
          <a:noFill/>
          <a:ln>
            <a:noFill/>
          </a:ln>
        </p:spPr>
      </p:pic>
      <p:sp>
        <p:nvSpPr>
          <p:cNvPr id="130" name="Google Shape;130;p20"/>
          <p:cNvSpPr/>
          <p:nvPr/>
        </p:nvSpPr>
        <p:spPr>
          <a:xfrm>
            <a:off x="5629577" y="2652500"/>
            <a:ext cx="472800" cy="3936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131" name="Google Shape;131;p2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480975" y="1061275"/>
            <a:ext cx="2119551" cy="38324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21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u="sng"/>
              <a:t>Outcomes:</a:t>
            </a:r>
            <a:endParaRPr b="1" u="sng"/>
          </a:p>
        </p:txBody>
      </p:sp>
      <p:sp>
        <p:nvSpPr>
          <p:cNvPr id="137" name="Google Shape;137;p21"/>
          <p:cNvSpPr txBox="1"/>
          <p:nvPr>
            <p:ph idx="1" type="body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b="1" lang="en-GB"/>
              <a:t>Improvising lives </a:t>
            </a:r>
            <a:r>
              <a:rPr lang="en-GB"/>
              <a:t>of people under the poverty line.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b="1" lang="en-GB"/>
              <a:t>Satisfying workers</a:t>
            </a:r>
            <a:r>
              <a:rPr lang="en-GB"/>
              <a:t> with their Jobs.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b="1" lang="en-GB"/>
              <a:t>Encouraging Self-employment</a:t>
            </a:r>
            <a:r>
              <a:rPr lang="en-GB"/>
              <a:t> and </a:t>
            </a:r>
            <a:r>
              <a:rPr b="1" lang="en-GB"/>
              <a:t>Start-ups.</a:t>
            </a:r>
            <a:endParaRPr b="1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b="1" lang="en-GB"/>
              <a:t>Increasing productivity</a:t>
            </a:r>
            <a:r>
              <a:rPr lang="en-GB"/>
              <a:t> because of </a:t>
            </a:r>
            <a:r>
              <a:rPr b="1" lang="en-GB"/>
              <a:t>content workers</a:t>
            </a:r>
            <a:r>
              <a:rPr lang="en-GB"/>
              <a:t>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b="1" lang="en-GB"/>
              <a:t>Removing agents </a:t>
            </a:r>
            <a:r>
              <a:rPr b="1" lang="en-GB"/>
              <a:t>commission</a:t>
            </a:r>
            <a:r>
              <a:rPr b="1" lang="en-GB"/>
              <a:t> </a:t>
            </a:r>
            <a:r>
              <a:rPr lang="en-GB"/>
              <a:t>and </a:t>
            </a:r>
            <a:r>
              <a:rPr b="1" lang="en-GB"/>
              <a:t>influencing remuneration</a:t>
            </a:r>
            <a:r>
              <a:rPr lang="en-GB"/>
              <a:t>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b="1" lang="en-GB"/>
              <a:t>Developing skills</a:t>
            </a:r>
            <a:r>
              <a:rPr lang="en-GB"/>
              <a:t> and </a:t>
            </a:r>
            <a:r>
              <a:rPr b="1" lang="en-GB"/>
              <a:t>equipping people with new skills.</a:t>
            </a:r>
            <a:endParaRPr b="1"/>
          </a:p>
        </p:txBody>
      </p:sp>
      <p:pic>
        <p:nvPicPr>
          <p:cNvPr id="138" name="Google Shape;138;p21"/>
          <p:cNvPicPr preferRelativeResize="0"/>
          <p:nvPr/>
        </p:nvPicPr>
        <p:blipFill>
          <a:blip r:embed="rId3">
            <a:alphaModFix amt="33000"/>
          </a:blip>
          <a:stretch>
            <a:fillRect/>
          </a:stretch>
        </p:blipFill>
        <p:spPr>
          <a:xfrm>
            <a:off x="311700" y="390500"/>
            <a:ext cx="8520600" cy="4274975"/>
          </a:xfrm>
          <a:prstGeom prst="rect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39" name="Google Shape;139;p2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Luxe">
  <a:themeElements>
    <a:clrScheme name="Luxe">
      <a:dk1>
        <a:srgbClr val="000000"/>
      </a:dk1>
      <a:lt1>
        <a:srgbClr val="FFFFFF"/>
      </a:lt1>
      <a:dk2>
        <a:srgbClr val="B7B7B7"/>
      </a:dk2>
      <a:lt2>
        <a:srgbClr val="CCA677"/>
      </a:lt2>
      <a:accent1>
        <a:srgbClr val="5D4037"/>
      </a:accent1>
      <a:accent2>
        <a:srgbClr val="455A64"/>
      </a:accent2>
      <a:accent3>
        <a:srgbClr val="57BB8A"/>
      </a:accent3>
      <a:accent4>
        <a:srgbClr val="78909C"/>
      </a:accent4>
      <a:accent5>
        <a:srgbClr val="607D8B"/>
      </a:accent5>
      <a:accent6>
        <a:srgbClr val="DCE755"/>
      </a:accent6>
      <a:hlink>
        <a:srgbClr val="607D8B"/>
      </a:hlink>
      <a:folHlink>
        <a:srgbClr val="607D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